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4" r:id="rId4"/>
    <p:sldId id="322" r:id="rId6"/>
    <p:sldId id="323" r:id="rId7"/>
    <p:sldId id="324" r:id="rId8"/>
    <p:sldId id="328" r:id="rId9"/>
    <p:sldId id="325" r:id="rId10"/>
    <p:sldId id="329"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6DF"/>
    <a:srgbClr val="2EFAF5"/>
    <a:srgbClr val="0182BF"/>
    <a:srgbClr val="015096"/>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79" autoAdjust="0"/>
    <p:restoredTop sz="94595" autoAdjust="0"/>
  </p:normalViewPr>
  <p:slideViewPr>
    <p:cSldViewPr snapToGrid="0">
      <p:cViewPr varScale="1">
        <p:scale>
          <a:sx n="117" d="100"/>
          <a:sy n="117" d="100"/>
        </p:scale>
        <p:origin x="-108" y="-150"/>
      </p:cViewPr>
      <p:guideLst>
        <p:guide orient="horz" pos="2159"/>
        <p:guide pos="3822"/>
      </p:guideLst>
    </p:cSldViewPr>
  </p:slideViewPr>
  <p:notesTextViewPr>
    <p:cViewPr>
      <p:scale>
        <a:sx n="1" d="1"/>
        <a:sy n="1" d="1"/>
      </p:scale>
      <p:origin x="0" y="0"/>
    </p:cViewPr>
  </p:notesTextViewPr>
  <p:sorterViewPr>
    <p:cViewPr>
      <p:scale>
        <a:sx n="75" d="100"/>
        <a:sy n="75" d="100"/>
      </p:scale>
      <p:origin x="0" y="-7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E476DB-3B82-45B5-890F-D8013B4D1F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6A443-1F28-4A05-88DD-873D0D5707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F764C-EC21-43D9-8903-6DCE7CA13E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6A7BE-DF36-463B-8F00-3FDB18F33F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nvSpPr>
        <p:spPr>
          <a:xfrm>
            <a:off x="1070615" y="386776"/>
            <a:ext cx="10159637" cy="1753235"/>
          </a:xfrm>
          <a:prstGeom prst="rect">
            <a:avLst/>
          </a:prstGeom>
          <a:noFill/>
        </p:spPr>
        <p:txBody>
          <a:bodyPr wrap="square" rtlCol="0">
            <a:spAutoFit/>
          </a:bodyPr>
          <a:lstStyle/>
          <a:p>
            <a:pPr algn="ctr"/>
            <a:r>
              <a:rPr lang="zh-CN" altLang="en-US" sz="5400" b="1" dirty="0" smtClean="0">
                <a:latin typeface="+mj-ea"/>
              </a:rPr>
              <a:t>第四章 投资银行核心</a:t>
            </a:r>
            <a:r>
              <a:rPr lang="zh-CN" altLang="en-US" sz="5400" b="1" dirty="0" smtClean="0">
                <a:latin typeface="+mj-ea"/>
              </a:rPr>
              <a:t>业务：</a:t>
            </a:r>
            <a:endParaRPr lang="zh-CN" altLang="en-US" sz="5400" b="1" dirty="0" smtClean="0">
              <a:latin typeface="+mj-ea"/>
            </a:endParaRPr>
          </a:p>
          <a:p>
            <a:pPr algn="l"/>
            <a:r>
              <a:rPr lang="en-US" altLang="zh-CN" sz="5400" b="1" dirty="0" smtClean="0">
                <a:latin typeface="+mj-ea"/>
              </a:rPr>
              <a:t>      </a:t>
            </a:r>
            <a:r>
              <a:rPr lang="zh-CN" altLang="en-US" sz="5400" b="1" dirty="0" smtClean="0">
                <a:latin typeface="+mj-ea"/>
              </a:rPr>
              <a:t>资产证券</a:t>
            </a:r>
            <a:r>
              <a:rPr lang="zh-CN" altLang="en-US" sz="5400" b="1" dirty="0" smtClean="0">
                <a:latin typeface="+mj-ea"/>
              </a:rPr>
              <a:t>化</a:t>
            </a:r>
            <a:endParaRPr lang="zh-CN" altLang="en-US" sz="5400" b="1" dirty="0" smtClean="0">
              <a:latin typeface="+mj-ea"/>
            </a:endParaRPr>
          </a:p>
        </p:txBody>
      </p:sp>
      <p:grpSp>
        <p:nvGrpSpPr>
          <p:cNvPr id="11" name="Group 10出自【趣你的PPT】(微信:qunideppt)：最优质的PPT资源库"/>
          <p:cNvGrpSpPr/>
          <p:nvPr/>
        </p:nvGrpSpPr>
        <p:grpSpPr>
          <a:xfrm>
            <a:off x="0" y="3238500"/>
            <a:ext cx="12192000" cy="2959100"/>
            <a:chOff x="0" y="3187700"/>
            <a:chExt cx="12192000" cy="2959100"/>
          </a:xfrm>
        </p:grpSpPr>
        <p:sp>
          <p:nvSpPr>
            <p:cNvPr id="6" name="出自【趣你的PPT】(微信:qunideppt)：最优质的PPT资源库"/>
            <p:cNvSpPr/>
            <p:nvPr/>
          </p:nvSpPr>
          <p:spPr>
            <a:xfrm>
              <a:off x="0" y="3187700"/>
              <a:ext cx="8788400" cy="29591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出自【趣你的PPT】(微信:qunideppt)：最优质的PPT资源库"/>
            <p:cNvSpPr/>
            <p:nvPr/>
          </p:nvSpPr>
          <p:spPr>
            <a:xfrm>
              <a:off x="0" y="3327400"/>
              <a:ext cx="12192000" cy="2133600"/>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出自【趣你的PPT】(微信:qunideppt)：最优质的PPT资源库"/>
            <p:cNvSpPr/>
            <p:nvPr/>
          </p:nvSpPr>
          <p:spPr>
            <a:xfrm>
              <a:off x="0" y="5461000"/>
              <a:ext cx="10426700" cy="3429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出自【趣你的PPT】(微信:qunideppt)：最优质的PPT资源库"/>
            <p:cNvPicPr>
              <a:picLocks noChangeAspect="1"/>
            </p:cNvPicPr>
            <p:nvPr/>
          </p:nvPicPr>
          <p:blipFill>
            <a:blip r:embed="rId1"/>
            <a:stretch>
              <a:fillRect/>
            </a:stretch>
          </p:blipFill>
          <p:spPr>
            <a:xfrm>
              <a:off x="7228404" y="3327400"/>
              <a:ext cx="3198296" cy="2133600"/>
            </a:xfrm>
            <a:prstGeom prst="rect">
              <a:avLst/>
            </a:prstGeom>
          </p:spPr>
        </p:pic>
        <p:pic>
          <p:nvPicPr>
            <p:cNvPr id="8" name="出自【趣你的PPT】(微信:qunideppt)：最优质的PPT资源库"/>
            <p:cNvPicPr>
              <a:picLocks noChangeAspect="1"/>
            </p:cNvPicPr>
            <p:nvPr/>
          </p:nvPicPr>
          <p:blipFill>
            <a:blip r:embed="rId2"/>
            <a:stretch>
              <a:fillRect/>
            </a:stretch>
          </p:blipFill>
          <p:spPr>
            <a:xfrm>
              <a:off x="3877629" y="3327400"/>
              <a:ext cx="3256291" cy="2133600"/>
            </a:xfrm>
            <a:prstGeom prst="rect">
              <a:avLst/>
            </a:prstGeom>
          </p:spPr>
        </p:pic>
      </p:grpSp>
      <p:sp>
        <p:nvSpPr>
          <p:cNvPr id="10" name="出自【趣你的PPT】(微信:qunideppt)：最优质的PPT资源库"/>
          <p:cNvSpPr/>
          <p:nvPr/>
        </p:nvSpPr>
        <p:spPr>
          <a:xfrm>
            <a:off x="6772079" y="2567402"/>
            <a:ext cx="5032147" cy="338554"/>
          </a:xfrm>
          <a:prstGeom prst="rect">
            <a:avLst/>
          </a:prstGeom>
        </p:spPr>
        <p:txBody>
          <a:bodyPr wrap="square">
            <a:spAutoFit/>
          </a:bodyPr>
          <a:lstStyle/>
          <a:p>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9800" y="2047240"/>
            <a:ext cx="5558155" cy="521970"/>
          </a:xfrm>
          <a:prstGeom prst="rect">
            <a:avLst/>
          </a:prstGeom>
          <a:noFill/>
        </p:spPr>
        <p:txBody>
          <a:bodyPr wrap="square" rtlCol="0">
            <a:spAutoFit/>
          </a:bodyPr>
          <a:p>
            <a:r>
              <a:rPr lang="zh-CN" altLang="en-US" sz="2800" b="1"/>
              <a:t>厦门理工学院</a:t>
            </a:r>
            <a:r>
              <a:rPr lang="en-US" altLang="zh-CN" sz="2800" b="1"/>
              <a:t>            </a:t>
            </a:r>
            <a:r>
              <a:rPr lang="zh-CN" altLang="en-US" sz="2800" b="1"/>
              <a:t>黄莉</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6685" y="-85725"/>
            <a:ext cx="11898630" cy="7662545"/>
          </a:xfrm>
          <a:prstGeom prst="rect">
            <a:avLst/>
          </a:prstGeom>
          <a:noFill/>
          <a:ln w="9525">
            <a:noFill/>
          </a:ln>
        </p:spPr>
        <p:txBody>
          <a:bodyPr wrap="square">
            <a:spAutoFit/>
          </a:bodyPr>
          <a:p>
            <a:pPr indent="0" algn="just">
              <a:lnSpc>
                <a:spcPct val="150000"/>
              </a:lnSpc>
            </a:pPr>
            <a:r>
              <a:rPr lang="zh-CN" sz="4000" b="1">
                <a:latin typeface="Arial" panose="020B0604020202020204" pitchFamily="34" charset="0"/>
                <a:cs typeface="仿宋_GB2312" charset="0"/>
              </a:rPr>
              <a:t>【本章提要】</a:t>
            </a:r>
            <a:endParaRPr lang="zh-CN" sz="2400" b="1">
              <a:cs typeface="楷体_GB2312" charset="0"/>
            </a:endParaRPr>
          </a:p>
          <a:p>
            <a:pPr indent="0" algn="just">
              <a:lnSpc>
                <a:spcPct val="150000"/>
              </a:lnSpc>
            </a:pPr>
            <a:r>
              <a:rPr lang="en-US" altLang="zh-CN" sz="2400" b="1">
                <a:cs typeface="楷体_GB2312" charset="0"/>
              </a:rPr>
              <a:t>    </a:t>
            </a:r>
            <a:r>
              <a:rPr sz="2400" b="1"/>
              <a:t>资产证券化是资本市场上以特定资产组合或特定现金流构成的资产池,为支持发行可交</a:t>
            </a:r>
            <a:endParaRPr sz="2400" b="1"/>
          </a:p>
          <a:p>
            <a:pPr indent="0" algn="just">
              <a:lnSpc>
                <a:spcPct val="150000"/>
              </a:lnSpc>
            </a:pPr>
            <a:r>
              <a:rPr sz="2400" b="1"/>
              <a:t>易证券的新型融资方式。投资银行在资产证券化过程中扮演多重角色，目的是体现其发现价值与创造价值的能力。美国政府国民抵押协会首次发行抵押贷款支持证券，开创了资产证券化的先河。2005 年国务院正式批准信贷资产证券化与住房按揭证券化试点，同时中国人民银行与中国银行监督管理委员会联合颁布《信贷资产证券化试点管理办法》规范信贷资产证券化操作。近年来，资产证券化创新渗透至知识产权、零售企业、住房租赁市场等多领域，促进流动性较低资产转化为较高流动可交易证券，提高基础资产流动性并便于投资者投资，同时改变发起人资产结构、改善资产质量并加快发起人资金周转性。本章在着重介绍投资银行资产证券化业务基本知识基础上，介绍了金融科技在投资银行资产证券化业务场景中的应用。</a:t>
            </a:r>
            <a:endParaRPr sz="2400" b="1"/>
          </a:p>
          <a:p>
            <a:pPr indent="0"/>
            <a:endParaRPr lang="zh-CN" sz="2400" b="1">
              <a:cs typeface="楷体_GB2312" charset="0"/>
            </a:endParaRPr>
          </a:p>
          <a:p>
            <a:pPr indent="0"/>
            <a:endParaRPr lang="zh-CN" sz="2400" b="1">
              <a:latin typeface="Arial" panose="020B0604020202020204" pitchFamily="34" charset="0"/>
              <a:cs typeface="仿宋_GB2312" charset="0"/>
            </a:endParaRPr>
          </a:p>
          <a:p>
            <a:endParaRPr lang="zh-CN" altLang="en-US" sz="2400"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1605" y="232410"/>
            <a:ext cx="11081385" cy="6066155"/>
          </a:xfrm>
          <a:prstGeom prst="rect">
            <a:avLst/>
          </a:prstGeom>
          <a:noFill/>
          <a:ln w="9525">
            <a:noFill/>
          </a:ln>
        </p:spPr>
        <p:txBody>
          <a:bodyPr wrap="square">
            <a:noAutofit/>
          </a:bodyPr>
          <a:p>
            <a:pPr algn="just">
              <a:lnSpc>
                <a:spcPct val="150000"/>
              </a:lnSpc>
              <a:buClrTx/>
              <a:buSzTx/>
              <a:buNone/>
            </a:pPr>
            <a:r>
              <a:rPr lang="zh-CN" sz="4000" b="1">
                <a:latin typeface="Arial" panose="020B0604020202020204" pitchFamily="34" charset="0"/>
                <a:cs typeface="仿宋_GB2312" charset="0"/>
              </a:rPr>
              <a:t>【学习目标】</a:t>
            </a:r>
            <a:endParaRPr lang="en-US" sz="1200" b="0">
              <a:latin typeface="Times New Roman" panose="02020603050405020304" pitchFamily="18" charset="0"/>
            </a:endParaRPr>
          </a:p>
          <a:p>
            <a:pPr algn="just">
              <a:lnSpc>
                <a:spcPct val="150000"/>
              </a:lnSpc>
              <a:buClrTx/>
              <a:buSzTx/>
              <a:buNone/>
            </a:pPr>
            <a:r>
              <a:rPr lang="zh-CN" sz="2400" b="1">
                <a:cs typeface="楷体_GB2312" charset="0"/>
              </a:rPr>
              <a:t>1. 了解资产证券化的内涵、特征与类型。</a:t>
            </a:r>
            <a:endParaRPr lang="zh-CN" sz="2400" b="1">
              <a:cs typeface="楷体_GB2312" charset="0"/>
            </a:endParaRPr>
          </a:p>
          <a:p>
            <a:pPr algn="just">
              <a:lnSpc>
                <a:spcPct val="150000"/>
              </a:lnSpc>
              <a:buClrTx/>
              <a:buSzTx/>
              <a:buNone/>
            </a:pPr>
            <a:r>
              <a:rPr lang="zh-CN" sz="2400" b="1">
                <a:cs typeface="楷体_GB2312" charset="0"/>
              </a:rPr>
              <a:t>2. 理解资产证券化的结构与运作流程。了解资产证券化的风险及其控制。</a:t>
            </a:r>
            <a:endParaRPr lang="zh-CN" sz="2400" b="1">
              <a:cs typeface="楷体_GB2312" charset="0"/>
            </a:endParaRPr>
          </a:p>
          <a:p>
            <a:pPr algn="just">
              <a:lnSpc>
                <a:spcPct val="150000"/>
              </a:lnSpc>
              <a:buClrTx/>
              <a:buSzTx/>
              <a:buNone/>
            </a:pPr>
            <a:r>
              <a:rPr lang="zh-CN" sz="2400" b="1">
                <a:cs typeface="楷体_GB2312" charset="0"/>
              </a:rPr>
              <a:t>3. 了解金融科技在投资银行资产证券化业务场景中的应用。</a:t>
            </a:r>
            <a:endParaRPr lang="zh-CN" sz="2400" b="1">
              <a:cs typeface="楷体_GB2312" charset="0"/>
            </a:endParaRPr>
          </a:p>
          <a:p>
            <a:pPr algn="just">
              <a:lnSpc>
                <a:spcPct val="150000"/>
              </a:lnSpc>
              <a:buClrTx/>
              <a:buSzTx/>
              <a:buNone/>
            </a:pPr>
            <a:r>
              <a:rPr lang="zh-CN" sz="2400" b="1">
                <a:cs typeface="楷体_GB2312" charset="0"/>
              </a:rPr>
              <a:t>4. 构建逻辑、辩证与批判等科学思维。理解金融科技的哲学基础与金融科技为民要义，树立与时俱进、终身学习的理念。理解守好底线理性构建基础资产学理内涵。</a:t>
            </a:r>
            <a:endParaRPr lang="zh-CN" sz="2400" b="1">
              <a:cs typeface="楷体_GB2312"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9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3515" y="110490"/>
            <a:ext cx="7374255" cy="796290"/>
          </a:xfrm>
          <a:prstGeom prst="rect">
            <a:avLst/>
          </a:prstGeom>
          <a:noFill/>
          <a:ln w="9525">
            <a:noFill/>
          </a:ln>
        </p:spPr>
        <p:txBody>
          <a:bodyPr wrap="square">
            <a:noAutofit/>
          </a:bodyPr>
          <a:p>
            <a:pPr>
              <a:buClrTx/>
              <a:buSzTx/>
              <a:buFontTx/>
            </a:pPr>
            <a:r>
              <a:rPr lang="zh-CN" altLang="en-US" sz="3600" b="0" dirty="0"/>
              <a:t>第一节 资产证券化的内涵与特征</a:t>
            </a:r>
            <a:endParaRPr lang="zh-CN" altLang="en-US" sz="3600" b="0" dirty="0"/>
          </a:p>
        </p:txBody>
      </p:sp>
      <p:sp>
        <p:nvSpPr>
          <p:cNvPr id="2" name="文本框 1"/>
          <p:cNvSpPr txBox="1"/>
          <p:nvPr/>
        </p:nvSpPr>
        <p:spPr>
          <a:xfrm>
            <a:off x="-142875" y="1053147"/>
            <a:ext cx="5080000" cy="398780"/>
          </a:xfrm>
          <a:prstGeom prst="rect">
            <a:avLst/>
          </a:prstGeom>
          <a:noFill/>
          <a:ln w="9525">
            <a:noFill/>
          </a:ln>
        </p:spPr>
        <p:txBody>
          <a:bodyPr>
            <a:spAutoFit/>
          </a:bodyPr>
          <a:p>
            <a:pPr indent="266700"/>
            <a:r>
              <a:rPr lang="zh-CN" sz="2000" b="1">
                <a:latin typeface="宋体" panose="02010600030101010101" pitchFamily="2" charset="-122"/>
                <a:ea typeface="宋体" panose="02010600030101010101" pitchFamily="2" charset="-122"/>
                <a:cs typeface="宋体" panose="02010600030101010101" pitchFamily="2" charset="-122"/>
                <a:sym typeface="+mn-ea"/>
              </a:rPr>
              <a:t>一、资产证券化的内涵与特征</a:t>
            </a:r>
            <a:endParaRPr lang="zh-CN" sz="2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264160" y="4707572"/>
            <a:ext cx="5080000" cy="398780"/>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二、资产证券化的类型</a:t>
            </a:r>
            <a:endParaRPr lang="zh-CN" sz="2000" b="0">
              <a:latin typeface="Arial" panose="020B0604020202020204" pitchFamily="34" charset="0"/>
              <a:ea typeface="黑体" panose="02010609060101010101" charset="-122"/>
            </a:endParaRPr>
          </a:p>
        </p:txBody>
      </p:sp>
      <p:sp>
        <p:nvSpPr>
          <p:cNvPr id="4" name="文本框 3"/>
          <p:cNvSpPr txBox="1"/>
          <p:nvPr/>
        </p:nvSpPr>
        <p:spPr>
          <a:xfrm>
            <a:off x="183515" y="1489710"/>
            <a:ext cx="11831320" cy="2861310"/>
          </a:xfrm>
          <a:prstGeom prst="rect">
            <a:avLst/>
          </a:prstGeom>
          <a:noFill/>
          <a:ln w="9525">
            <a:noFill/>
          </a:ln>
        </p:spPr>
        <p:txBody>
          <a:bodyPr wrap="square">
            <a:spAutoFit/>
          </a:bodyPr>
          <a:p>
            <a:pPr indent="266700" algn="just">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资产证券化是以资产所产生的现金流为支撑，在资本市场上发行证券工具从而对资产收益风险进行分离重组的技术过程。就此意义而言，资产证券化覆盖面很广，即企业发行股票、债券与商业票据本质是实体资产证券化过程。资产证券化有效融合了间接融资方式与直接融资方式以创新金融工具。</a:t>
            </a:r>
            <a:endParaRPr lang="zh-CN" sz="2000">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资产证券化特征主要表现为两个方面：一是发行人需构造特殊目的机构(special purpose vehick，SPV)才能实现融资目的；二是资产池现金流需经过资产重组、风险隔离与信用增级，才能创造出适合不同投资者的需求。</a:t>
            </a:r>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79705" y="5419725"/>
            <a:ext cx="11835130" cy="1322070"/>
          </a:xfrm>
          <a:prstGeom prst="rect">
            <a:avLst/>
          </a:prstGeom>
          <a:noFill/>
          <a:ln w="9525">
            <a:noFill/>
          </a:ln>
        </p:spPr>
        <p:txBody>
          <a:bodyPr wrap="square">
            <a:spAutoFit/>
          </a:bodyPr>
          <a:p>
            <a:pPr indent="266700" algn="just">
              <a:lnSpc>
                <a:spcPct val="150000"/>
              </a:lnSpc>
              <a:buClrTx/>
              <a:buSzTx/>
              <a:buNone/>
            </a:pPr>
            <a:r>
              <a:rPr lang="zh-CN" sz="2000" b="0">
                <a:latin typeface="宋体" panose="02010600030101010101" pitchFamily="2" charset="-122"/>
                <a:ea typeface="宋体" panose="02010600030101010101" pitchFamily="2" charset="-122"/>
                <a:cs typeface="宋体" panose="02010600030101010101" pitchFamily="2" charset="-122"/>
              </a:rPr>
              <a:t>资产证券化通过构建严谨有效交易结构，来保证证券发行融资成功。随着被证券化金融资产种类增多，资产证券化组织结构越来越复杂。按不同标准，资产证券化被划分为十种不同类型。</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buClrTx/>
              <a:buSzTx/>
              <a:buNone/>
            </a:pP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0521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chemeClr val="tx1"/>
                </a:solidFill>
              </a:rPr>
              <a:t>  </a:t>
            </a:r>
            <a:r>
              <a:rPr lang="zh-CN" altLang="en-US" sz="3600" dirty="0">
                <a:solidFill>
                  <a:schemeClr val="tx1"/>
                </a:solidFill>
              </a:rPr>
              <a:t>第二节 资产证券化</a:t>
            </a:r>
            <a:r>
              <a:rPr lang="zh-CN" altLang="en-US" sz="3600" dirty="0">
                <a:solidFill>
                  <a:schemeClr val="tx1"/>
                </a:solidFill>
              </a:rPr>
              <a:t>运作</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4785" y="1017270"/>
            <a:ext cx="11537950" cy="5631180"/>
          </a:xfrm>
          <a:prstGeom prst="rect">
            <a:avLst/>
          </a:prstGeom>
          <a:noFill/>
          <a:ln w="9525">
            <a:noFill/>
          </a:ln>
        </p:spPr>
        <p:txBody>
          <a:bodyPr wrap="square">
            <a:spAutoFit/>
          </a:bodyPr>
          <a:p>
            <a:pPr algn="just">
              <a:lnSpc>
                <a:spcPct val="100000"/>
              </a:lnSpc>
              <a:buClrTx/>
              <a:buSzTx/>
              <a:buFontTx/>
            </a:pPr>
            <a:r>
              <a:rPr lang="zh-CN" sz="2000">
                <a:latin typeface="宋体" panose="02010600030101010101" pitchFamily="2" charset="-122"/>
                <a:ea typeface="宋体" panose="02010600030101010101" pitchFamily="2" charset="-122"/>
                <a:cs typeface="宋体" panose="02010600030101010101" pitchFamily="2" charset="-122"/>
              </a:rPr>
              <a:t>资产证券化基本流程可简单概括为发起人将证券化资产出售给一家特殊目的机构(简称SPV)，或者由已成立的 SPV 主动购买可证券化资产，然后将资产汇集成资产池，再以该资产池所产生的现金流为支撑，在金融市场上发行有价证券，最后用资产池产生现金流来清偿所发行的证券(见图 4-2)。</a:t>
            </a:r>
            <a:endParaRPr lang="zh-CN" sz="200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ClrTx/>
              <a:buSzTx/>
              <a:buFontTx/>
            </a:pPr>
            <a:endParaRPr lang="zh-CN" sz="200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ClrTx/>
              <a:buSzTx/>
              <a:buFontTx/>
            </a:pPr>
            <a:r>
              <a:rPr lang="zh-CN" sz="2000" b="1">
                <a:latin typeface="宋体" panose="02010600030101010101" pitchFamily="2" charset="-122"/>
                <a:ea typeface="宋体" panose="02010600030101010101" pitchFamily="2" charset="-122"/>
                <a:cs typeface="宋体" panose="02010600030101010101" pitchFamily="2" charset="-122"/>
                <a:sym typeface="+mn-ea"/>
              </a:rPr>
              <a:t>与一般的融资方式相比，资产证券化结构性融资具有以下特点：第一是破产隔离。特殊目的载体购买资产是真实出售，在法律上不再与发起人信用相联系﹐是有限或无追索权的交易活动。实现“破产隔离”，即证券化资产在发起人破产时不作为清算财产，从而有效保护投资者利益。第二是规避风险。从技术成本角度考虑证券化需要汇集大量、权益分散至不同债务人的资产，从而降低资产组合系统性风险。通过资产真实出售证券化将集中卖方信用与流动性等风险转移分散到资本市场，通过划分风险档次将不同信用级别的资产支持证券匹配给不同的风险偏好投资人。第三是信用分离。真实出售使资产证券信用状况与资产原始持有人信用状况分离，从而使本身资信不高的经济组织通过信用增级，就有可能在资本市场上获得融资。整个资产证券化运作流程都是围绕着特殊目的载体核心来展开的，特殊目的载体进行证券化的运作目标是在风险最小化、利润最大化的约束下，将基础资产所产生的现金</a:t>
            </a:r>
            <a:endParaRPr lang="zh-CN" sz="20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buClrTx/>
              <a:buSzTx/>
              <a:buFontTx/>
            </a:pPr>
            <a:r>
              <a:rPr lang="zh-CN" sz="2000" b="1">
                <a:latin typeface="宋体" panose="02010600030101010101" pitchFamily="2" charset="-122"/>
                <a:ea typeface="宋体" panose="02010600030101010101" pitchFamily="2" charset="-122"/>
                <a:cs typeface="宋体" panose="02010600030101010101" pitchFamily="2" charset="-122"/>
                <a:sym typeface="+mn-ea"/>
              </a:rPr>
              <a:t>流与投资者需求进行最恰当的匹配</a:t>
            </a:r>
            <a:r>
              <a:rPr lang="zh-CN" sz="2000">
                <a:latin typeface="宋体" panose="02010600030101010101" pitchFamily="2" charset="-122"/>
                <a:ea typeface="宋体" panose="02010600030101010101" pitchFamily="2" charset="-122"/>
                <a:cs typeface="宋体" panose="02010600030101010101" pitchFamily="2" charset="-122"/>
                <a:sym typeface="+mn-ea"/>
              </a:rPr>
              <a:t>。</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buClrTx/>
              <a:buSzTx/>
              <a:buFontTx/>
            </a:pPr>
            <a:endParaRPr lang="zh-CN" sz="200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ClrTx/>
              <a:buSzTx/>
              <a:buFontTx/>
            </a:pPr>
            <a:r>
              <a:rPr lang="zh-CN" sz="2000">
                <a:latin typeface="宋体" panose="02010600030101010101" pitchFamily="2" charset="-122"/>
                <a:ea typeface="宋体" panose="02010600030101010101" pitchFamily="2" charset="-122"/>
                <a:cs typeface="宋体" panose="02010600030101010101" pitchFamily="2" charset="-122"/>
                <a:sym typeface="+mn-ea"/>
              </a:rPr>
              <a:t>需要特别说明的是，这里只是阐述资产证券化运作最一般或最规范的流程，而在实践中每次运作都会不同。尤其是在制度框架不同，国家或地区，这种不同会表现得更加明显。因此，在设计运作具体资产证券化过程时，应以既存制度框架为基础。</a:t>
            </a:r>
            <a:endParaRPr lang="zh-CN" sz="2000">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第三节 资产证券化风险与控制</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70815" y="1336675"/>
            <a:ext cx="12021185" cy="1014730"/>
          </a:xfrm>
          <a:prstGeom prst="rect">
            <a:avLst/>
          </a:prstGeom>
          <a:noFill/>
          <a:ln w="9525">
            <a:noFill/>
          </a:ln>
        </p:spPr>
        <p:txBody>
          <a:bodyPr wrap="square">
            <a:spAutoFit/>
          </a:bodyPr>
          <a:p>
            <a:pPr indent="266700">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一、资产证券化的风险</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资产证券化有交易结构风险、信用风险、提前偿还条款风险、利率风险以及资产池的质量与价格风险。</a:t>
            </a:r>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6245" y="2800350"/>
            <a:ext cx="11391265" cy="1932940"/>
          </a:xfrm>
          <a:prstGeom prst="rect">
            <a:avLst/>
          </a:prstGeom>
          <a:noFill/>
          <a:ln w="9525">
            <a:noFill/>
          </a:ln>
        </p:spPr>
        <p:txBody>
          <a:bodyPr wrap="square">
            <a:noAutofit/>
          </a:bodyPr>
          <a:p>
            <a:pPr indent="0">
              <a:lnSpc>
                <a:spcPct val="150000"/>
              </a:lnSpc>
            </a:pPr>
            <a:r>
              <a:rPr sz="2000" b="1">
                <a:latin typeface="宋体" panose="02010600030101010101" pitchFamily="2" charset="-122"/>
                <a:ea typeface="宋体" panose="02010600030101010101" pitchFamily="2" charset="-122"/>
                <a:cs typeface="宋体" panose="02010600030101010101" pitchFamily="2" charset="-122"/>
              </a:rPr>
              <a:t>二、资产证券化的控制</a:t>
            </a:r>
            <a:endParaRPr sz="2000" b="1">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资产证券化过程涉及资产的出售转移、信用提高、信用评估、证券承销与资金托管等过程。任何环节出现问题，都会影响资产证券化进程。因此，为降低资产证券化过程中，各种不确定因素可能给各参与主体带来的损失必须完善法律监管体系制度，并设计有效合理的交易结构，积极做好风险防范控制工作。</a:t>
            </a:r>
            <a:r>
              <a:rPr lang="zh-CN" sz="2000" b="0">
                <a:latin typeface="宋体" panose="02010600030101010101" pitchFamily="2" charset="-122"/>
                <a:ea typeface="宋体" panose="02010600030101010101" pitchFamily="2" charset="-122"/>
                <a:cs typeface="宋体" panose="02010600030101010101" pitchFamily="2" charset="-122"/>
              </a:rPr>
              <a:t> </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第四节 金融科技</a:t>
            </a:r>
            <a:r>
              <a:rPr lang="zh-CN" altLang="en-US" sz="3600" dirty="0">
                <a:solidFill>
                  <a:schemeClr val="tx1"/>
                </a:solidFill>
              </a:rPr>
              <a:t>应用</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3185" y="914400"/>
            <a:ext cx="12108815" cy="4246245"/>
          </a:xfrm>
          <a:prstGeom prst="rect">
            <a:avLst/>
          </a:prstGeom>
          <a:noFill/>
          <a:ln w="9525">
            <a:noFill/>
          </a:ln>
        </p:spPr>
        <p:txBody>
          <a:bodyPr wrap="square">
            <a:spAutoFit/>
          </a:bodyPr>
          <a:p>
            <a:pPr indent="266700" algn="just">
              <a:lnSpc>
                <a:spcPct val="150000"/>
              </a:lnSpc>
              <a:buClrTx/>
              <a:buSzTx/>
              <a:buFontTx/>
            </a:pPr>
            <a:r>
              <a:rPr lang="zh-CN" sz="2000" b="1">
                <a:latin typeface="宋体" panose="02010600030101010101" pitchFamily="2" charset="-122"/>
                <a:ea typeface="宋体" panose="02010600030101010101" pitchFamily="2" charset="-122"/>
                <a:cs typeface="宋体" panose="02010600030101010101" pitchFamily="2" charset="-122"/>
              </a:rPr>
              <a:t>科技进步让金融的广度和深度不断延伸。早期的算盘以及后来的复式记账法、区块链都属于科技范畴。金融具有很强的现金价值，科技具有很强的股权价值。金融与科技交界点是资产证券化。资产证券化对银行是一个机会也是个挑战。机会是银行可通过资产证券化对资产作出表处理，然后降低资产资本消耗直接出售做融资。那么挑战呢？目前类金融机构，比如租赁、小贷和保付代理通过投资银行将资产证券化后把结构化产品卖给银行。如果要结合金融科技做到资产证券化，那么其带来的变化肯定要在提高效率或降低成本方面展示出来。</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ClrTx/>
              <a:buSzTx/>
              <a:buFontTx/>
            </a:pPr>
            <a:r>
              <a:rPr lang="zh-CN" sz="2000" b="1">
                <a:latin typeface="宋体" panose="02010600030101010101" pitchFamily="2" charset="-122"/>
                <a:ea typeface="宋体" panose="02010600030101010101" pitchFamily="2" charset="-122"/>
                <a:cs typeface="宋体" panose="02010600030101010101" pitchFamily="2" charset="-122"/>
              </a:rPr>
              <a:t>金融科技的发展给资产证券化业务带来哪些改变</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ClrTx/>
              <a:buSzTx/>
              <a:buFontTx/>
            </a:pPr>
            <a:r>
              <a:rPr lang="zh-CN" sz="2000" b="1">
                <a:latin typeface="宋体" panose="02010600030101010101" pitchFamily="2" charset="-122"/>
                <a:ea typeface="宋体" panose="02010600030101010101" pitchFamily="2" charset="-122"/>
                <a:cs typeface="宋体" panose="02010600030101010101" pitchFamily="2" charset="-122"/>
              </a:rPr>
              <a:t>问题分析：结合案例，思考金融科技如何赋能投资银行开展资产证券化业务？2018 年 7月至今金融科技在资产证券化业务中的应用有何新发展？</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nvSpPr>
        <p:spPr>
          <a:xfrm>
            <a:off x="2667000" y="6582410"/>
            <a:ext cx="5080000" cy="306705"/>
          </a:xfrm>
          <a:prstGeom prst="rect">
            <a:avLst/>
          </a:prstGeom>
          <a:noFill/>
          <a:ln w="9525">
            <a:noFill/>
          </a:ln>
        </p:spPr>
        <p:txBody>
          <a:bodyPr>
            <a:spAutoFit/>
          </a:bodyPr>
          <a:p>
            <a:pPr indent="266700"/>
            <a:r>
              <a:rPr lang="en-US" sz="1400" b="0">
                <a:latin typeface="Times New Roman" panose="02020603050405020304" pitchFamily="18" charset="0"/>
              </a:rPr>
              <a:t>2</a:t>
            </a:r>
            <a:r>
              <a:rPr lang="zh-CN" sz="1400" b="0">
                <a:ea typeface="宋体" panose="02010600030101010101" pitchFamily="2" charset="-122"/>
              </a:rPr>
              <a:t>）授权授信制度</a:t>
            </a:r>
            <a:endParaRPr lang="zh-CN" sz="1400">
              <a:ea typeface="宋体" panose="02010600030101010101" pitchFamily="2" charset="-122"/>
            </a:endParaRPr>
          </a:p>
        </p:txBody>
      </p:sp>
      <p:sp>
        <p:nvSpPr>
          <p:cNvPr id="17" name="文本框 16"/>
          <p:cNvSpPr txBox="1"/>
          <p:nvPr/>
        </p:nvSpPr>
        <p:spPr>
          <a:xfrm>
            <a:off x="4824095" y="6602095"/>
            <a:ext cx="5080000" cy="306705"/>
          </a:xfrm>
          <a:prstGeom prst="rect">
            <a:avLst/>
          </a:prstGeom>
          <a:noFill/>
          <a:ln w="9525">
            <a:noFill/>
          </a:ln>
        </p:spPr>
        <p:txBody>
          <a:bodyPr>
            <a:spAutoFit/>
          </a:bodyPr>
          <a:p>
            <a:pPr indent="266700"/>
            <a:r>
              <a:rPr lang="en-US" sz="1400" b="0">
                <a:latin typeface="Times New Roman" panose="02020603050405020304" pitchFamily="18" charset="0"/>
              </a:rPr>
              <a:t>3</a:t>
            </a:r>
            <a:r>
              <a:rPr lang="zh-CN" sz="1400" b="0">
                <a:ea typeface="宋体" panose="02010600030101010101" pitchFamily="2" charset="-122"/>
              </a:rPr>
              <a:t>）贷款责任制度</a:t>
            </a:r>
            <a:endParaRPr lang="zh-CN" altLang="en-US" sz="1400"/>
          </a:p>
        </p:txBody>
      </p:sp>
      <p:sp>
        <p:nvSpPr>
          <p:cNvPr id="18" name="文本框 17"/>
          <p:cNvSpPr txBox="1"/>
          <p:nvPr/>
        </p:nvSpPr>
        <p:spPr>
          <a:xfrm>
            <a:off x="6868795" y="6607810"/>
            <a:ext cx="5080000" cy="306705"/>
          </a:xfrm>
          <a:prstGeom prst="rect">
            <a:avLst/>
          </a:prstGeom>
          <a:noFill/>
          <a:ln w="9525">
            <a:noFill/>
          </a:ln>
        </p:spPr>
        <p:txBody>
          <a:bodyPr>
            <a:spAutoFit/>
          </a:bodyPr>
          <a:p>
            <a:pPr indent="266700"/>
            <a:r>
              <a:rPr lang="en-US" sz="1400" b="0">
                <a:latin typeface="Times New Roman" panose="02020603050405020304" pitchFamily="18" charset="0"/>
              </a:rPr>
              <a:t>4</a:t>
            </a:r>
            <a:r>
              <a:rPr lang="zh-CN" sz="1400" b="0">
                <a:ea typeface="宋体" panose="02010600030101010101" pitchFamily="2" charset="-122"/>
              </a:rPr>
              <a:t>）贷款质量的监测与考核</a:t>
            </a:r>
            <a:endParaRPr lang="zh-CN" altLang="en-US" sz="140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财商小剧场</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1455" y="1209040"/>
            <a:ext cx="11715115" cy="658495"/>
          </a:xfrm>
          <a:prstGeom prst="rect">
            <a:avLst/>
          </a:prstGeom>
          <a:noFill/>
          <a:ln w="9525">
            <a:noFill/>
          </a:ln>
        </p:spPr>
        <p:txBody>
          <a:bodyPr wrap="square">
            <a:noAutofit/>
          </a:bodyPr>
          <a:p>
            <a:pPr indent="0" algn="just">
              <a:lnSpc>
                <a:spcPct val="150000"/>
              </a:lnSpc>
            </a:pPr>
            <a:r>
              <a:rPr lang="zh-CN" sz="2000" b="0">
                <a:latin typeface="宋体" panose="02010600030101010101" pitchFamily="2" charset="-122"/>
                <a:ea typeface="宋体" panose="02010600030101010101" pitchFamily="2" charset="-122"/>
                <a:cs typeface="宋体" panose="02010600030101010101" pitchFamily="2" charset="-122"/>
              </a:rPr>
              <a:t>【思考 1】区块链的兴起对未来金融行业会产生什么新变化呢？普通投资者是否可投资区块链概念投资品。</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endParaRPr lang="zh-CN" sz="2000" b="0">
              <a:latin typeface="宋体" panose="02010600030101010101" pitchFamily="2" charset="-122"/>
              <a:ea typeface="宋体" panose="02010600030101010101" pitchFamily="2" charset="-122"/>
              <a:cs typeface="宋体" panose="02010600030101010101" pitchFamily="2" charset="-122"/>
            </a:endParaRPr>
          </a:p>
          <a:p>
            <a:pPr indent="0" algn="just">
              <a:lnSpc>
                <a:spcPct val="150000"/>
              </a:lnSpc>
            </a:pPr>
            <a:r>
              <a:rPr lang="zh-CN" sz="2000" b="0">
                <a:latin typeface="宋体" panose="02010600030101010101" pitchFamily="2" charset="-122"/>
                <a:ea typeface="宋体" panose="02010600030101010101" pitchFamily="2" charset="-122"/>
                <a:cs typeface="宋体" panose="02010600030101010101" pitchFamily="2" charset="-122"/>
              </a:rPr>
              <a:t>【思考 2】为什么在中国人民银行降准降息的时候普通投资者应该多配置债基？</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2713</Words>
  <Application>WPS 演示</Application>
  <PresentationFormat>自定义</PresentationFormat>
  <Paragraphs>275</Paragraphs>
  <Slides>8</Slides>
  <Notes>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vt:i4>
      </vt:variant>
    </vt:vector>
  </HeadingPairs>
  <TitlesOfParts>
    <vt:vector size="22" baseType="lpstr">
      <vt:lpstr>Arial</vt:lpstr>
      <vt:lpstr>宋体</vt:lpstr>
      <vt:lpstr>Wingdings</vt:lpstr>
      <vt:lpstr>微软雅黑</vt:lpstr>
      <vt:lpstr>仿宋_GB2312</vt:lpstr>
      <vt:lpstr>仿宋</vt:lpstr>
      <vt:lpstr>楷体_GB2312</vt:lpstr>
      <vt:lpstr>Times New Roman</vt:lpstr>
      <vt:lpstr>黑体</vt:lpstr>
      <vt:lpstr>Calibri</vt:lpstr>
      <vt:lpstr>Arial Unicode MS</vt:lpstr>
      <vt:lpstr>Calibri Light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ZhuLong</dc:creator>
  <cp:lastModifiedBy> caroline</cp:lastModifiedBy>
  <cp:revision>290</cp:revision>
  <dcterms:created xsi:type="dcterms:W3CDTF">2016-03-01T13:02:00Z</dcterms:created>
  <dcterms:modified xsi:type="dcterms:W3CDTF">2024-02-23T14:04:32Z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12B7CE1DA20340AB82FBFEA0810578B1</vt:lpwstr>
  </property>
  <property fmtid="{D5CDD505-2E9C-101B-9397-08002B2CF9AE}" pid="3" name="KSOProductBuildVer">
    <vt:lpwstr>2052-12.1.0.16250</vt:lpwstr>
  </property>
</Properties>
</file>